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6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994096"/>
            <a:ext cx="10362895" cy="178510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defRPr sz="4600" b="1">
                <a:solidFill>
                  <a:srgbClr val="FFFFFF"/>
                </a:solidFill>
                <a:latin typeface="Calibri"/>
              </a:defRPr>
            </a:pPr>
            <a:r>
              <a:rPr lang="bg-B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</a:t>
            </a:r>
            <a:r>
              <a:rPr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ПРАКТИЧЕСКИ </a:t>
            </a:r>
            <a:r>
              <a:rPr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ПРЕПОРЪКИ</a:t>
            </a:r>
          </a:p>
          <a:p>
            <a:pPr algn="l">
              <a:defRPr sz="2800">
                <a:solidFill>
                  <a:srgbClr val="B4C8E6"/>
                </a:solidFill>
                <a:latin typeface="Calibri"/>
              </a:defRPr>
            </a:pPr>
            <a:r>
              <a:rPr lang="bg-B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</a:t>
            </a:r>
            <a:r>
              <a:rPr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</a:t>
            </a:r>
            <a:r>
              <a:rPr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безопасност</a:t>
            </a:r>
            <a:r>
              <a:rPr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</a:t>
            </a:r>
            <a:r>
              <a:rPr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пътя</a:t>
            </a:r>
            <a:r>
              <a:rPr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• </a:t>
            </a:r>
            <a:r>
              <a:rPr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учебна</a:t>
            </a:r>
            <a:r>
              <a:rPr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2026/2027 </a:t>
            </a:r>
            <a:r>
              <a:rPr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година</a:t>
            </a:r>
            <a:endParaRPr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bg-B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        </a:t>
            </a:r>
            <a:r>
              <a:rPr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Научи</a:t>
            </a:r>
            <a:r>
              <a:rPr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</a:t>
            </a:r>
            <a:r>
              <a:rPr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да</a:t>
            </a:r>
            <a:r>
              <a:rPr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</a:t>
            </a:r>
            <a:r>
              <a:rPr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пазиш</a:t>
            </a:r>
            <a:r>
              <a:rPr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сам</a:t>
            </a:r>
            <a:r>
              <a:rPr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283241"/>
                </a:solidFill>
                <a:latin typeface="Calibri"/>
              </a:defRPr>
            </a:pPr>
            <a:r>
              <a:t>🚶 До училище пеша – Правила за пешеходци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51206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A2B4C"/>
                </a:solidFill>
              </a:defRPr>
            </a:pPr>
            <a:r>
              <a:t>📍 Маршрут до училище</a:t>
            </a:r>
          </a:p>
          <a:p>
            <a:pPr>
              <a:defRPr sz="1800">
                <a:solidFill>
                  <a:srgbClr val="283241"/>
                </a:solidFill>
              </a:defRPr>
            </a:pPr>
            <a:r>
              <a:t>• Избери с родителите си най-безопасния и кратък маршрут.</a:t>
            </a:r>
          </a:p>
          <a:p>
            <a:pPr>
              <a:defRPr sz="1800">
                <a:solidFill>
                  <a:srgbClr val="283241"/>
                </a:solidFill>
              </a:defRPr>
            </a:pPr>
            <a:r>
              <a:t>• Дори да закъсняваш, спазвай правилата за движение!</a:t>
            </a:r>
          </a:p>
          <a:p>
            <a:pPr>
              <a:defRPr sz="1800">
                <a:solidFill>
                  <a:srgbClr val="283241"/>
                </a:solidFill>
              </a:defRPr>
            </a:pPr>
            <a:r>
              <a:t>• На натоварено кръстовище пресечи с основната група или с по-възрастен човек.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0" y="1645920"/>
            <a:ext cx="51206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2E7559"/>
                </a:solidFill>
              </a:defRPr>
            </a:pPr>
            <a:r>
              <a:t>🟢 Златни правила</a:t>
            </a:r>
          </a:p>
          <a:p>
            <a:pPr>
              <a:defRPr sz="1800">
                <a:solidFill>
                  <a:srgbClr val="283241"/>
                </a:solidFill>
              </a:defRPr>
            </a:pPr>
            <a:r>
              <a:t>• Пресичай ВИНАГИ на зелено.</a:t>
            </a:r>
          </a:p>
          <a:p>
            <a:pPr>
              <a:defRPr sz="1800">
                <a:solidFill>
                  <a:srgbClr val="283241"/>
                </a:solidFill>
              </a:defRPr>
            </a:pPr>
            <a:r>
              <a:t>• Движи се винаги по тротоара.</a:t>
            </a:r>
          </a:p>
          <a:p>
            <a:pPr>
              <a:defRPr sz="1800">
                <a:solidFill>
                  <a:srgbClr val="283241"/>
                </a:solidFill>
              </a:defRPr>
            </a:pPr>
            <a:r>
              <a:t>• Използвай подлезите и надлезите за пешеходци.</a:t>
            </a:r>
          </a:p>
          <a:p>
            <a:pPr>
              <a:defRPr sz="1800">
                <a:solidFill>
                  <a:srgbClr val="283241"/>
                </a:solidFill>
              </a:defRPr>
            </a:pPr>
            <a:r>
              <a:t>• Ако няма тротоар: Върви по банкета, отляво, СРЕЩУ движението.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283241"/>
                </a:solidFill>
                <a:latin typeface="Calibri"/>
              </a:defRPr>
            </a:pPr>
            <a:r>
              <a:t>✨ Бъди видим на пътя!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2011680"/>
            <a:ext cx="94484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2200">
                <a:solidFill>
                  <a:srgbClr val="283241"/>
                </a:solidFill>
              </a:defRPr>
            </a:pPr>
            <a:r>
              <a:t>👀 Убеди се, че шофьорите са те видели, преди да пресечеш!</a:t>
            </a:r>
          </a:p>
          <a:p>
            <a:pPr>
              <a:spcAft>
                <a:spcPts val="2000"/>
              </a:spcAft>
              <a:defRPr sz="2200">
                <a:solidFill>
                  <a:srgbClr val="283241"/>
                </a:solidFill>
              </a:defRPr>
            </a:pPr>
            <a:r>
              <a:t>🦺 Използвай светлоотразителна жилетка или елементи, закрепени за облеклото или раницата.</a:t>
            </a:r>
          </a:p>
          <a:p>
            <a:pPr>
              <a:spcAft>
                <a:spcPts val="2000"/>
              </a:spcAft>
              <a:defRPr sz="2200">
                <a:solidFill>
                  <a:srgbClr val="283241"/>
                </a:solidFill>
              </a:defRPr>
            </a:pPr>
            <a:r>
              <a:t>🎒 Светлоотразителите помагат на водачите да те забележат отдалеч при намалена видимост и по тъмно.</a:t>
            </a:r>
          </a:p>
          <a:p>
            <a:pPr>
              <a:spcAft>
                <a:spcPts val="2000"/>
              </a:spcAft>
              <a:defRPr sz="2200">
                <a:solidFill>
                  <a:srgbClr val="283241"/>
                </a:solidFill>
              </a:defRPr>
            </a:pPr>
            <a:r>
              <a:t>📞 С родителите си набележи към кого да се обърнеш за помощ. Запамети номера му в телефона си!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283241"/>
                </a:solidFill>
                <a:latin typeface="Calibri"/>
              </a:defRPr>
            </a:pPr>
            <a:r>
              <a:t>🚲 До училище с велосипед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262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 b="1">
                <a:solidFill>
                  <a:srgbClr val="1A2B4C"/>
                </a:solidFill>
              </a:defRPr>
            </a:pPr>
            <a:r>
              <a:rPr dirty="0" err="1"/>
              <a:t>Велосипедът</a:t>
            </a:r>
            <a:r>
              <a:rPr dirty="0"/>
              <a:t> е </a:t>
            </a:r>
            <a:r>
              <a:rPr dirty="0" err="1"/>
              <a:t>пътно</a:t>
            </a:r>
            <a:r>
              <a:rPr dirty="0"/>
              <a:t> </a:t>
            </a:r>
            <a:r>
              <a:rPr dirty="0" err="1"/>
              <a:t>превозно</a:t>
            </a:r>
            <a:r>
              <a:rPr dirty="0"/>
              <a:t> </a:t>
            </a:r>
            <a:r>
              <a:rPr dirty="0" err="1"/>
              <a:t>средство</a:t>
            </a:r>
            <a:r>
              <a:rPr dirty="0"/>
              <a:t> и </a:t>
            </a:r>
            <a:r>
              <a:rPr dirty="0" err="1"/>
              <a:t>водачът</a:t>
            </a:r>
            <a:r>
              <a:rPr dirty="0"/>
              <a:t> </a:t>
            </a:r>
            <a:r>
              <a:rPr dirty="0" err="1"/>
              <a:t>спазва</a:t>
            </a:r>
            <a:r>
              <a:rPr dirty="0"/>
              <a:t> </a:t>
            </a:r>
            <a:r>
              <a:rPr dirty="0" err="1"/>
              <a:t>правилата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движение</a:t>
            </a:r>
            <a:r>
              <a:rPr dirty="0"/>
              <a:t>!</a:t>
            </a:r>
          </a:p>
          <a:p>
            <a:pPr>
              <a:spcAft>
                <a:spcPts val="1000"/>
              </a:spcAft>
              <a:defRPr sz="1800">
                <a:solidFill>
                  <a:srgbClr val="283241"/>
                </a:solidFill>
              </a:defRPr>
            </a:pPr>
            <a:r>
              <a:rPr dirty="0"/>
              <a:t>🔧 </a:t>
            </a:r>
            <a:r>
              <a:rPr dirty="0" err="1"/>
              <a:t>Проверка</a:t>
            </a:r>
            <a:r>
              <a:rPr dirty="0"/>
              <a:t>: </a:t>
            </a:r>
            <a:r>
              <a:rPr dirty="0" err="1"/>
              <a:t>Заедно</a:t>
            </a:r>
            <a:r>
              <a:rPr dirty="0"/>
              <a:t> с </a:t>
            </a:r>
            <a:r>
              <a:rPr dirty="0" err="1"/>
              <a:t>родителите</a:t>
            </a:r>
            <a:r>
              <a:rPr dirty="0"/>
              <a:t> </a:t>
            </a:r>
            <a:r>
              <a:rPr dirty="0" err="1"/>
              <a:t>си</a:t>
            </a:r>
            <a:r>
              <a:rPr dirty="0"/>
              <a:t> </a:t>
            </a:r>
            <a:r>
              <a:rPr dirty="0" err="1"/>
              <a:t>провери</a:t>
            </a:r>
            <a:r>
              <a:rPr dirty="0"/>
              <a:t> </a:t>
            </a:r>
            <a:r>
              <a:rPr dirty="0" err="1"/>
              <a:t>техническата</a:t>
            </a:r>
            <a:r>
              <a:rPr dirty="0"/>
              <a:t> </a:t>
            </a:r>
            <a:r>
              <a:rPr dirty="0" err="1"/>
              <a:t>изправност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lang="bg-BG" dirty="0" smtClean="0"/>
              <a:t>велосипеда</a:t>
            </a:r>
            <a:r>
              <a:rPr dirty="0" smtClean="0"/>
              <a:t>.</a:t>
            </a:r>
            <a:endParaRPr dirty="0"/>
          </a:p>
          <a:p>
            <a:pPr>
              <a:spcAft>
                <a:spcPts val="1000"/>
              </a:spcAft>
              <a:defRPr sz="1800">
                <a:solidFill>
                  <a:srgbClr val="283241"/>
                </a:solidFill>
              </a:defRPr>
            </a:pPr>
            <a:r>
              <a:rPr dirty="0"/>
              <a:t>👶 </a:t>
            </a:r>
            <a:r>
              <a:rPr dirty="0" err="1"/>
              <a:t>До</a:t>
            </a:r>
            <a:r>
              <a:rPr dirty="0"/>
              <a:t> 12-годишна </a:t>
            </a:r>
            <a:r>
              <a:rPr dirty="0" err="1"/>
              <a:t>възраст</a:t>
            </a:r>
            <a:r>
              <a:rPr dirty="0"/>
              <a:t>: </a:t>
            </a:r>
            <a:r>
              <a:rPr dirty="0" err="1"/>
              <a:t>Трябва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се</a:t>
            </a:r>
            <a:r>
              <a:rPr dirty="0"/>
              <a:t> </a:t>
            </a:r>
            <a:r>
              <a:rPr dirty="0" err="1"/>
              <a:t>движиш</a:t>
            </a:r>
            <a:r>
              <a:rPr dirty="0"/>
              <a:t> </a:t>
            </a:r>
            <a:r>
              <a:rPr dirty="0" err="1"/>
              <a:t>само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тротоара</a:t>
            </a:r>
            <a:r>
              <a:rPr dirty="0"/>
              <a:t>!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платното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движение</a:t>
            </a:r>
            <a:r>
              <a:rPr dirty="0"/>
              <a:t> </a:t>
            </a:r>
            <a:r>
              <a:rPr dirty="0" err="1"/>
              <a:t>можеш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караш</a:t>
            </a:r>
            <a:r>
              <a:rPr dirty="0"/>
              <a:t> </a:t>
            </a:r>
            <a:r>
              <a:rPr dirty="0" err="1"/>
              <a:t>само</a:t>
            </a:r>
            <a:r>
              <a:rPr dirty="0"/>
              <a:t> с </a:t>
            </a:r>
            <a:r>
              <a:rPr dirty="0" err="1"/>
              <a:t>придружител</a:t>
            </a:r>
            <a:r>
              <a:rPr dirty="0"/>
              <a:t>, </a:t>
            </a:r>
            <a:r>
              <a:rPr dirty="0" err="1"/>
              <a:t>навършил</a:t>
            </a:r>
            <a:r>
              <a:rPr dirty="0"/>
              <a:t> 16 </a:t>
            </a:r>
            <a:r>
              <a:rPr dirty="0" err="1"/>
              <a:t>години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>
                <a:solidFill>
                  <a:srgbClr val="283241"/>
                </a:solidFill>
              </a:defRPr>
            </a:pPr>
            <a:r>
              <a:rPr dirty="0"/>
              <a:t>👦 </a:t>
            </a:r>
            <a:r>
              <a:rPr dirty="0" err="1"/>
              <a:t>Навършили</a:t>
            </a:r>
            <a:r>
              <a:rPr dirty="0"/>
              <a:t> 12 </a:t>
            </a:r>
            <a:r>
              <a:rPr dirty="0" err="1"/>
              <a:t>години</a:t>
            </a:r>
            <a:r>
              <a:rPr dirty="0"/>
              <a:t>: </a:t>
            </a:r>
            <a:r>
              <a:rPr dirty="0" err="1"/>
              <a:t>Трябва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се</a:t>
            </a:r>
            <a:r>
              <a:rPr dirty="0"/>
              <a:t> </a:t>
            </a:r>
            <a:r>
              <a:rPr dirty="0" err="1"/>
              <a:t>движиш</a:t>
            </a:r>
            <a:r>
              <a:rPr dirty="0"/>
              <a:t> </a:t>
            </a:r>
            <a:r>
              <a:rPr dirty="0" err="1"/>
              <a:t>възможно</a:t>
            </a:r>
            <a:r>
              <a:rPr dirty="0"/>
              <a:t> </a:t>
            </a:r>
            <a:r>
              <a:rPr dirty="0" err="1"/>
              <a:t>най-вдясно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платното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движение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>
                <a:solidFill>
                  <a:srgbClr val="283241"/>
                </a:solidFill>
              </a:defRPr>
            </a:pPr>
            <a:r>
              <a:rPr dirty="0"/>
              <a:t>🙋 </a:t>
            </a:r>
            <a:r>
              <a:rPr dirty="0" err="1"/>
              <a:t>Маневри</a:t>
            </a:r>
            <a:r>
              <a:rPr dirty="0"/>
              <a:t>: </a:t>
            </a:r>
            <a:r>
              <a:rPr dirty="0" err="1"/>
              <a:t>Винаги</a:t>
            </a:r>
            <a:r>
              <a:rPr dirty="0"/>
              <a:t> </a:t>
            </a:r>
            <a:r>
              <a:rPr dirty="0" err="1"/>
              <a:t>указвай</a:t>
            </a:r>
            <a:r>
              <a:rPr dirty="0"/>
              <a:t> с </a:t>
            </a:r>
            <a:r>
              <a:rPr dirty="0" err="1"/>
              <a:t>ръка</a:t>
            </a:r>
            <a:r>
              <a:rPr dirty="0"/>
              <a:t> </a:t>
            </a:r>
            <a:r>
              <a:rPr dirty="0" err="1"/>
              <a:t>накъде</a:t>
            </a:r>
            <a:r>
              <a:rPr dirty="0"/>
              <a:t> </a:t>
            </a:r>
            <a:r>
              <a:rPr dirty="0" err="1"/>
              <a:t>ще</a:t>
            </a:r>
            <a:r>
              <a:rPr dirty="0"/>
              <a:t> </a:t>
            </a:r>
            <a:r>
              <a:rPr dirty="0" err="1"/>
              <a:t>завиеш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ако</a:t>
            </a:r>
            <a:r>
              <a:rPr dirty="0"/>
              <a:t> </a:t>
            </a:r>
            <a:r>
              <a:rPr dirty="0" err="1"/>
              <a:t>искаш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спреш</a:t>
            </a:r>
            <a:r>
              <a:rPr dirty="0"/>
              <a:t>. </a:t>
            </a:r>
            <a:r>
              <a:rPr dirty="0" err="1"/>
              <a:t>Първо</a:t>
            </a:r>
            <a:r>
              <a:rPr dirty="0"/>
              <a:t> </a:t>
            </a:r>
            <a:r>
              <a:rPr dirty="0" err="1"/>
              <a:t>се</a:t>
            </a:r>
            <a:r>
              <a:rPr dirty="0"/>
              <a:t> </a:t>
            </a:r>
            <a:r>
              <a:rPr dirty="0" err="1"/>
              <a:t>убеди</a:t>
            </a:r>
            <a:r>
              <a:rPr dirty="0"/>
              <a:t>, </a:t>
            </a:r>
            <a:r>
              <a:rPr dirty="0" err="1"/>
              <a:t>че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те</a:t>
            </a:r>
            <a:r>
              <a:rPr dirty="0"/>
              <a:t> </a:t>
            </a:r>
            <a:r>
              <a:rPr dirty="0" err="1"/>
              <a:t>застрашава</a:t>
            </a:r>
            <a:r>
              <a:rPr dirty="0"/>
              <a:t> </a:t>
            </a:r>
            <a:r>
              <a:rPr dirty="0" err="1"/>
              <a:t>друго</a:t>
            </a:r>
            <a:r>
              <a:rPr dirty="0"/>
              <a:t> </a:t>
            </a:r>
            <a:r>
              <a:rPr dirty="0" err="1"/>
              <a:t>превозно</a:t>
            </a:r>
            <a:r>
              <a:rPr dirty="0"/>
              <a:t> </a:t>
            </a:r>
            <a:r>
              <a:rPr dirty="0" err="1"/>
              <a:t>средство</a:t>
            </a:r>
            <a:r>
              <a:rPr dirty="0"/>
              <a:t>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283241"/>
                </a:solidFill>
                <a:latin typeface="Calibri"/>
              </a:defRPr>
            </a:pPr>
            <a:r>
              <a:t>🛴 Електрически тротинетки (ИЕПС) – Изисквания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83241"/>
                </a:solidFill>
              </a:defRPr>
            </a:pPr>
            <a:r>
              <a:rPr dirty="0"/>
              <a:t>🔞 </a:t>
            </a:r>
            <a:r>
              <a:rPr dirty="0" err="1"/>
              <a:t>Минимална</a:t>
            </a:r>
            <a:r>
              <a:rPr dirty="0"/>
              <a:t> </a:t>
            </a:r>
            <a:r>
              <a:rPr dirty="0" err="1"/>
              <a:t>възраст</a:t>
            </a:r>
            <a:r>
              <a:rPr dirty="0"/>
              <a:t>: </a:t>
            </a:r>
            <a:r>
              <a:rPr dirty="0" err="1"/>
              <a:t>Водачът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електрическа</a:t>
            </a:r>
            <a:r>
              <a:rPr dirty="0"/>
              <a:t> </a:t>
            </a:r>
            <a:r>
              <a:rPr dirty="0" err="1"/>
              <a:t>тротинетка</a:t>
            </a:r>
            <a:r>
              <a:rPr dirty="0"/>
              <a:t> </a:t>
            </a:r>
            <a:r>
              <a:rPr dirty="0" err="1"/>
              <a:t>трябва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е </a:t>
            </a:r>
            <a:r>
              <a:rPr dirty="0" err="1"/>
              <a:t>навършил</a:t>
            </a:r>
            <a:r>
              <a:rPr dirty="0"/>
              <a:t> 16 </a:t>
            </a:r>
            <a:r>
              <a:rPr dirty="0" err="1" smtClean="0"/>
              <a:t>години</a:t>
            </a:r>
            <a:r>
              <a:rPr lang="bg-BG" dirty="0" smtClean="0"/>
              <a:t>, за да управлява по пътищата, отворени за </a:t>
            </a:r>
            <a:r>
              <a:rPr lang="bg-BG" smtClean="0"/>
              <a:t>обществено ползване. </a:t>
            </a:r>
            <a:r>
              <a:rPr lang="bg-BG" dirty="0" smtClean="0"/>
              <a:t>Разрешено е управление на ИЕПС по велосипедни алеи и на деца над 14 години.</a:t>
            </a:r>
            <a:endParaRPr dirty="0"/>
          </a:p>
          <a:p>
            <a:pPr>
              <a:spcAft>
                <a:spcPts val="1200"/>
              </a:spcAft>
              <a:defRPr sz="1800">
                <a:solidFill>
                  <a:srgbClr val="283241"/>
                </a:solidFill>
              </a:defRPr>
            </a:pPr>
            <a:r>
              <a:rPr dirty="0"/>
              <a:t>🛑 </a:t>
            </a:r>
            <a:r>
              <a:rPr dirty="0" err="1"/>
              <a:t>Технически</a:t>
            </a:r>
            <a:r>
              <a:rPr dirty="0"/>
              <a:t> </a:t>
            </a:r>
            <a:r>
              <a:rPr dirty="0" err="1"/>
              <a:t>изисквания</a:t>
            </a:r>
            <a:r>
              <a:rPr dirty="0"/>
              <a:t>: </a:t>
            </a:r>
            <a:r>
              <a:rPr dirty="0" err="1"/>
              <a:t>Превозното</a:t>
            </a:r>
            <a:r>
              <a:rPr dirty="0"/>
              <a:t> </a:t>
            </a:r>
            <a:r>
              <a:rPr dirty="0" err="1"/>
              <a:t>средство</a:t>
            </a:r>
            <a:r>
              <a:rPr dirty="0"/>
              <a:t> </a:t>
            </a:r>
            <a:r>
              <a:rPr dirty="0" err="1"/>
              <a:t>трябва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бъде</a:t>
            </a:r>
            <a:r>
              <a:rPr dirty="0"/>
              <a:t> </a:t>
            </a:r>
            <a:r>
              <a:rPr dirty="0" err="1"/>
              <a:t>технически</a:t>
            </a:r>
            <a:r>
              <a:rPr dirty="0"/>
              <a:t> </a:t>
            </a:r>
            <a:r>
              <a:rPr dirty="0" err="1"/>
              <a:t>изправно</a:t>
            </a:r>
            <a:r>
              <a:rPr dirty="0"/>
              <a:t> и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развива</a:t>
            </a:r>
            <a:r>
              <a:rPr dirty="0"/>
              <a:t> </a:t>
            </a:r>
            <a:r>
              <a:rPr dirty="0" err="1"/>
              <a:t>максимална</a:t>
            </a:r>
            <a:r>
              <a:rPr dirty="0"/>
              <a:t> </a:t>
            </a:r>
            <a:r>
              <a:rPr dirty="0" err="1"/>
              <a:t>скорост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25 km/h.</a:t>
            </a:r>
          </a:p>
          <a:p>
            <a:pPr>
              <a:spcAft>
                <a:spcPts val="1200"/>
              </a:spcAft>
              <a:defRPr sz="1800">
                <a:solidFill>
                  <a:srgbClr val="283241"/>
                </a:solidFill>
              </a:defRPr>
            </a:pPr>
            <a:r>
              <a:rPr dirty="0"/>
              <a:t>🪖 </a:t>
            </a:r>
            <a:r>
              <a:rPr dirty="0" err="1"/>
              <a:t>Защитна</a:t>
            </a:r>
            <a:r>
              <a:rPr dirty="0"/>
              <a:t> </a:t>
            </a:r>
            <a:r>
              <a:rPr dirty="0" err="1"/>
              <a:t>екипировка</a:t>
            </a:r>
            <a:r>
              <a:rPr dirty="0"/>
              <a:t>: </a:t>
            </a:r>
            <a:r>
              <a:rPr dirty="0" err="1"/>
              <a:t>Задължително</a:t>
            </a:r>
            <a:r>
              <a:rPr dirty="0"/>
              <a:t> е </a:t>
            </a:r>
            <a:r>
              <a:rPr dirty="0" err="1"/>
              <a:t>използването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защитна</a:t>
            </a:r>
            <a:r>
              <a:rPr dirty="0"/>
              <a:t> </a:t>
            </a:r>
            <a:r>
              <a:rPr dirty="0" err="1"/>
              <a:t>каска</a:t>
            </a:r>
            <a:r>
              <a:rPr dirty="0"/>
              <a:t>!</a:t>
            </a:r>
          </a:p>
          <a:p>
            <a:pPr>
              <a:spcAft>
                <a:spcPts val="1200"/>
              </a:spcAft>
              <a:defRPr sz="1800">
                <a:solidFill>
                  <a:srgbClr val="283241"/>
                </a:solidFill>
              </a:defRPr>
            </a:pPr>
            <a:r>
              <a:rPr dirty="0"/>
              <a:t>🦺 </a:t>
            </a:r>
            <a:r>
              <a:rPr dirty="0" err="1"/>
              <a:t>Нощно</a:t>
            </a:r>
            <a:r>
              <a:rPr dirty="0"/>
              <a:t> </a:t>
            </a:r>
            <a:r>
              <a:rPr dirty="0" err="1"/>
              <a:t>каране</a:t>
            </a:r>
            <a:r>
              <a:rPr dirty="0"/>
              <a:t> и </a:t>
            </a:r>
            <a:r>
              <a:rPr dirty="0" err="1"/>
              <a:t>ниска</a:t>
            </a:r>
            <a:r>
              <a:rPr dirty="0"/>
              <a:t> </a:t>
            </a:r>
            <a:r>
              <a:rPr dirty="0" err="1"/>
              <a:t>видимост</a:t>
            </a:r>
            <a:r>
              <a:rPr dirty="0"/>
              <a:t>: </a:t>
            </a:r>
            <a:r>
              <a:rPr dirty="0" err="1"/>
              <a:t>Водачът</a:t>
            </a:r>
            <a:r>
              <a:rPr dirty="0"/>
              <a:t> </a:t>
            </a:r>
            <a:r>
              <a:rPr dirty="0" err="1"/>
              <a:t>задължително</a:t>
            </a:r>
            <a:r>
              <a:rPr dirty="0"/>
              <a:t> </a:t>
            </a:r>
            <a:r>
              <a:rPr dirty="0" err="1"/>
              <a:t>трябва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управлява</a:t>
            </a:r>
            <a:r>
              <a:rPr dirty="0"/>
              <a:t> с </a:t>
            </a:r>
            <a:r>
              <a:rPr dirty="0" err="1"/>
              <a:t>включени</a:t>
            </a:r>
            <a:r>
              <a:rPr dirty="0"/>
              <a:t> </a:t>
            </a:r>
            <a:r>
              <a:rPr dirty="0" err="1"/>
              <a:t>светлини</a:t>
            </a:r>
            <a:r>
              <a:rPr dirty="0"/>
              <a:t> и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носи</a:t>
            </a:r>
            <a:r>
              <a:rPr dirty="0"/>
              <a:t> </a:t>
            </a:r>
            <a:r>
              <a:rPr dirty="0" err="1"/>
              <a:t>светлоотразителна</a:t>
            </a:r>
            <a:r>
              <a:rPr dirty="0"/>
              <a:t> </a:t>
            </a:r>
            <a:r>
              <a:rPr dirty="0" err="1"/>
              <a:t>жилетка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елементи</a:t>
            </a:r>
            <a:r>
              <a:rPr dirty="0"/>
              <a:t> </a:t>
            </a:r>
            <a:r>
              <a:rPr dirty="0" err="1"/>
              <a:t>върху</a:t>
            </a:r>
            <a:r>
              <a:rPr dirty="0"/>
              <a:t> </a:t>
            </a:r>
            <a:r>
              <a:rPr dirty="0" err="1"/>
              <a:t>облеклото</a:t>
            </a:r>
            <a:r>
              <a:rPr dirty="0"/>
              <a:t> </a:t>
            </a:r>
            <a:r>
              <a:rPr dirty="0" err="1"/>
              <a:t>си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83241"/>
                </a:solidFill>
              </a:defRPr>
            </a:pPr>
            <a:r>
              <a:rPr dirty="0"/>
              <a:t>🛣 </a:t>
            </a:r>
            <a:r>
              <a:rPr dirty="0" err="1"/>
              <a:t>Маршрут</a:t>
            </a:r>
            <a:r>
              <a:rPr dirty="0"/>
              <a:t>: </a:t>
            </a:r>
            <a:r>
              <a:rPr dirty="0" err="1"/>
              <a:t>Движението</a:t>
            </a:r>
            <a:r>
              <a:rPr dirty="0"/>
              <a:t> </a:t>
            </a:r>
            <a:r>
              <a:rPr dirty="0" err="1"/>
              <a:t>става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изградената</a:t>
            </a:r>
            <a:r>
              <a:rPr dirty="0"/>
              <a:t> </a:t>
            </a:r>
            <a:r>
              <a:rPr dirty="0" err="1"/>
              <a:t>велосипедна</a:t>
            </a:r>
            <a:r>
              <a:rPr dirty="0"/>
              <a:t> </a:t>
            </a:r>
            <a:r>
              <a:rPr dirty="0" err="1"/>
              <a:t>инфраструктура</a:t>
            </a:r>
            <a:r>
              <a:rPr dirty="0"/>
              <a:t>, а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липса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такава</a:t>
            </a:r>
            <a:r>
              <a:rPr dirty="0"/>
              <a:t> – </a:t>
            </a:r>
            <a:r>
              <a:rPr dirty="0" err="1"/>
              <a:t>възможно</a:t>
            </a:r>
            <a:r>
              <a:rPr dirty="0"/>
              <a:t> </a:t>
            </a:r>
            <a:r>
              <a:rPr dirty="0" err="1"/>
              <a:t>най-близо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дясната</a:t>
            </a:r>
            <a:r>
              <a:rPr dirty="0"/>
              <a:t> </a:t>
            </a:r>
            <a:r>
              <a:rPr dirty="0" err="1"/>
              <a:t>граница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платното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283241"/>
                </a:solidFill>
                <a:latin typeface="Calibri"/>
              </a:defRPr>
            </a:pPr>
            <a:r>
              <a:t>❌ Къде е ЗАБРАНЕНО движението на ИЕПС?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1900">
                <a:solidFill>
                  <a:srgbClr val="283241"/>
                </a:solidFill>
              </a:defRPr>
            </a:pPr>
            <a:r>
              <a:t>🚷 Пешеходни зони: Категорично е забранено управлението по площи, предназначени само за пешеходци (тротоари, паркове, пешеходни зони в центрове), освен ако няма изрично разрешаващи знаци.</a:t>
            </a:r>
          </a:p>
          <a:p>
            <a:pPr>
              <a:spcAft>
                <a:spcPts val="1600"/>
              </a:spcAft>
              <a:defRPr sz="1900">
                <a:solidFill>
                  <a:srgbClr val="283241"/>
                </a:solidFill>
              </a:defRPr>
            </a:pPr>
            <a:r>
              <a:t>⚠️ Бързи пътища: Забранено е движението по пътища и улици, на които максимално разрешената скорост за автомобили е над 50 km/h (освен ако има изградена велоалея).</a:t>
            </a:r>
          </a:p>
          <a:p>
            <a:pPr>
              <a:spcAft>
                <a:spcPts val="1600"/>
              </a:spcAft>
              <a:defRPr sz="1900">
                <a:solidFill>
                  <a:srgbClr val="283241"/>
                </a:solidFill>
              </a:defRPr>
            </a:pPr>
            <a:r>
              <a:t>🚶 Пресичане на пешеходна пътека: Водачът е ДЛЪЖЕН ДА СЛЕЗЕ от тротинетката и да я премине на собствен ход, бутайки я пеша!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283241"/>
                </a:solidFill>
                <a:latin typeface="Calibri"/>
              </a:defRPr>
            </a:pPr>
            <a:r>
              <a:t>🚫 Основни забрани при управление на ИЕПС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51206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C0392B"/>
                </a:solidFill>
              </a:defRPr>
            </a:pPr>
            <a:r>
              <a:t>❌ Да развива скорост над 25 km/h.</a:t>
            </a:r>
          </a:p>
          <a:p>
            <a:pPr>
              <a:spcAft>
                <a:spcPts val="1200"/>
              </a:spcAft>
              <a:defRPr sz="1800">
                <a:solidFill>
                  <a:srgbClr val="C0392B"/>
                </a:solidFill>
              </a:defRPr>
            </a:pPr>
            <a:r>
              <a:t>❌ Да превозва други лица (абсолютно забранено е возенето на пътници!).</a:t>
            </a:r>
          </a:p>
          <a:p>
            <a:pPr>
              <a:spcAft>
                <a:spcPts val="1200"/>
              </a:spcAft>
              <a:defRPr sz="1800">
                <a:solidFill>
                  <a:srgbClr val="C0392B"/>
                </a:solidFill>
              </a:defRPr>
            </a:pPr>
            <a:r>
              <a:t>❌ Да управлява, без да държи кормилото с ръце, да скача или да я кара на едно колело.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0" y="1645920"/>
            <a:ext cx="51206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C0392B"/>
                </a:solidFill>
              </a:defRPr>
            </a:pPr>
            <a:r>
              <a:t>❌ Да използва мобилен телефон по време на движение (освен с хендсфри).</a:t>
            </a:r>
          </a:p>
          <a:p>
            <a:pPr>
              <a:spcAft>
                <a:spcPts val="1000"/>
              </a:spcAft>
              <a:defRPr sz="1800">
                <a:solidFill>
                  <a:srgbClr val="C0392B"/>
                </a:solidFill>
              </a:defRPr>
            </a:pPr>
            <a:r>
              <a:t>❌ Да се движи успоредно до друго ИЕПС или велосипед.</a:t>
            </a:r>
          </a:p>
          <a:p>
            <a:pPr>
              <a:spcAft>
                <a:spcPts val="1000"/>
              </a:spcAft>
              <a:defRPr sz="1800">
                <a:solidFill>
                  <a:srgbClr val="C0392B"/>
                </a:solidFill>
              </a:defRPr>
            </a:pPr>
            <a:r>
              <a:t>❌ Да превозва, тегли или тласка предмети, пречещи на управлението.</a:t>
            </a:r>
          </a:p>
          <a:p>
            <a:pPr>
              <a:spcAft>
                <a:spcPts val="1000"/>
              </a:spcAft>
              <a:defRPr sz="1800">
                <a:solidFill>
                  <a:srgbClr val="C0392B"/>
                </a:solidFill>
              </a:defRPr>
            </a:pPr>
            <a:r>
              <a:t>❌ Да води животни по време на движение.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283241"/>
                </a:solidFill>
                <a:latin typeface="Calibri"/>
              </a:defRPr>
            </a:pPr>
            <a:r>
              <a:t>🅿️ Паркиране и действия при инцидент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 b="1">
                <a:solidFill>
                  <a:srgbClr val="1A2B4C"/>
                </a:solidFill>
              </a:defRPr>
            </a:pPr>
            <a:r>
              <a:t>Правила за паркиране:</a:t>
            </a:r>
          </a:p>
          <a:p>
            <a:pPr>
              <a:spcAft>
                <a:spcPts val="1800"/>
              </a:spcAft>
              <a:defRPr sz="1700">
                <a:solidFill>
                  <a:srgbClr val="283241"/>
                </a:solidFill>
              </a:defRPr>
            </a:pPr>
            <a:r>
              <a:t>⚠️ Забранено е паркирането в паркове, градини, детски/спортни площадки, тротоари, пред входове на сгради и метростанции, спирки на градския транспорт или рампи за хора с увреждания. Паркирането се допуска САМО на специално определените за целта места от общината.</a:t>
            </a:r>
          </a:p>
          <a:p>
            <a:pPr>
              <a:spcAft>
                <a:spcPts val="600"/>
              </a:spcAft>
              <a:defRPr sz="2000" b="1">
                <a:solidFill>
                  <a:srgbClr val="C0392B"/>
                </a:solidFill>
              </a:defRPr>
            </a:pPr>
            <a:r>
              <a:t>🚨 При пътен инцидент:</a:t>
            </a:r>
          </a:p>
          <a:p>
            <a:pPr>
              <a:defRPr sz="1800">
                <a:solidFill>
                  <a:srgbClr val="283241"/>
                </a:solidFill>
              </a:defRPr>
            </a:pPr>
            <a:r>
              <a:t>Помни, че при катастрофа трябва незабавно да позвъниш на родителите си, за да подадат те сигнал в полицията на телефон 112, или да направиш това сам!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283241"/>
                </a:solidFill>
                <a:latin typeface="Calibri"/>
              </a:defRPr>
            </a:pPr>
            <a:r>
              <a:t>👨‍👩‍👧 За родители: Безопасността е приоритет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1A2B4C"/>
                </a:solidFill>
              </a:defRPr>
            </a:pPr>
            <a:r>
              <a:t>🎒 Ако имате първокласник:</a:t>
            </a:r>
          </a:p>
          <a:p>
            <a:pPr>
              <a:spcAft>
                <a:spcPts val="800"/>
              </a:spcAft>
              <a:defRPr sz="1700">
                <a:solidFill>
                  <a:srgbClr val="283241"/>
                </a:solidFill>
              </a:defRPr>
            </a:pPr>
            <a:r>
              <a:t>🗺 Уточнете и извървете заедно най-безопасния и кратък маршрут до училище няколко пъти.</a:t>
            </a:r>
          </a:p>
          <a:p>
            <a:pPr>
              <a:spcAft>
                <a:spcPts val="800"/>
              </a:spcAft>
              <a:defRPr sz="1700">
                <a:solidFill>
                  <a:srgbClr val="283241"/>
                </a:solidFill>
              </a:defRPr>
            </a:pPr>
            <a:r>
              <a:t>📝 Направете тест в края на прехода дали детето е запомнило добре пътя.</a:t>
            </a:r>
          </a:p>
          <a:p>
            <a:pPr>
              <a:spcAft>
                <a:spcPts val="800"/>
              </a:spcAft>
              <a:defRPr sz="1700">
                <a:solidFill>
                  <a:srgbClr val="283241"/>
                </a:solidFill>
              </a:defRPr>
            </a:pPr>
            <a:r>
              <a:t>🏫 Лично изпращайте и посрещайте детето до училищния вход (или чрез друг възрастен роднина).</a:t>
            </a:r>
          </a:p>
          <a:p>
            <a:pPr>
              <a:spcAft>
                <a:spcPts val="800"/>
              </a:spcAft>
              <a:defRPr sz="1700">
                <a:solidFill>
                  <a:srgbClr val="283241"/>
                </a:solidFill>
              </a:defRPr>
            </a:pPr>
            <a:r>
              <a:t>⭐ Бъдете за пример! Никога не правете компромиси на пешеходната пътека, когато свети червено.</a:t>
            </a:r>
          </a:p>
          <a:p>
            <a:pPr>
              <a:spcAft>
                <a:spcPts val="800"/>
              </a:spcAft>
              <a:defRPr sz="1700">
                <a:solidFill>
                  <a:srgbClr val="283241"/>
                </a:solidFill>
              </a:defRPr>
            </a:pPr>
            <a:r>
              <a:t>🦺 Погрижете се за светлоотразителни елементи по облеклото или ученическата раница.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283241"/>
                </a:solidFill>
                <a:latin typeface="Calibri"/>
              </a:defRPr>
            </a:pPr>
            <a:r>
              <a:t>🚗 Родителски контрол: В автомобила и с велосипед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1800">
                <a:solidFill>
                  <a:srgbClr val="283241"/>
                </a:solidFill>
              </a:defRPr>
            </a:pPr>
            <a:r>
              <a:t>🧒 Осигуряване в автомобила: Винаги използвайте изправна обезопасителна система за деца (столче/седалка), дори училището да е близо. Инцидентите стават за миг!</a:t>
            </a:r>
          </a:p>
          <a:p>
            <a:pPr>
              <a:spcAft>
                <a:spcPts val="1600"/>
              </a:spcAft>
              <a:defRPr sz="1800">
                <a:solidFill>
                  <a:srgbClr val="283241"/>
                </a:solidFill>
              </a:defRPr>
            </a:pPr>
            <a:r>
              <a:t>🚲 Деца с велосипед: Настоявайте за носене на светлоотразителна жилетка. Повтаряйте правилата според възрастта (до 12 г. само на тротоар, над 12 г. – вдясно на платното).</a:t>
            </a:r>
          </a:p>
          <a:p>
            <a:pPr>
              <a:spcAft>
                <a:spcPts val="1600"/>
              </a:spcAft>
              <a:defRPr sz="1800">
                <a:solidFill>
                  <a:srgbClr val="283241"/>
                </a:solidFill>
              </a:defRPr>
            </a:pPr>
            <a:r>
              <a:t>💬 Обсъждайте ситуации: Разговаряйте редовно с детето за правилата на пътя и обсъждайте поведението на останалите участници в движението.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283241"/>
                </a:solidFill>
                <a:latin typeface="Calibri"/>
              </a:defRPr>
            </a:pPr>
            <a:r>
              <a:t>⚠️ За водачи: Децата още се учат да се пазят!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83241"/>
                </a:solidFill>
              </a:defRPr>
            </a:pPr>
            <a:r>
              <a:t>🏫 Покрай училища и детски градини: Винаги спазвайте ограниченията на скоростта и бъдете в готовност да спрете. Децата се движат на групи, поведението им може да е нелогично.</a:t>
            </a:r>
          </a:p>
          <a:p>
            <a:pPr>
              <a:spcAft>
                <a:spcPts val="1000"/>
              </a:spcAft>
              <a:defRPr sz="1700">
                <a:solidFill>
                  <a:srgbClr val="283241"/>
                </a:solidFill>
              </a:defRPr>
            </a:pPr>
            <a:r>
              <a:t>🛑 Пешеходни пътеки: Никога не спирайте върху пешеходната пътека – това пречи на видимостта и кара децата да пресичат на опасни места. Давайте им предимство и сигнализирайте на колите зад вас.</a:t>
            </a:r>
          </a:p>
          <a:p>
            <a:pPr>
              <a:spcAft>
                <a:spcPts val="1000"/>
              </a:spcAft>
              <a:defRPr sz="1700">
                <a:solidFill>
                  <a:srgbClr val="283241"/>
                </a:solidFill>
              </a:defRPr>
            </a:pPr>
            <a:r>
              <a:t>🚌 Покрай спирки на градския транспорт: Движете се с по-ниска скорост. Децата често разговарят близо до платното и могат изненадващо да сменят посоката тичешком.</a:t>
            </a:r>
          </a:p>
          <a:p>
            <a:pPr>
              <a:spcAft>
                <a:spcPts val="1000"/>
              </a:spcAft>
              <a:defRPr sz="1700">
                <a:solidFill>
                  <a:srgbClr val="283241"/>
                </a:solidFill>
              </a:defRPr>
            </a:pPr>
            <a:r>
              <a:t>🚴 Деца-велосипедисти: Бъдете изключително толерантни. Те нямат изградени навици и могат внезапно да завият, без да подадат сигнал с ръка.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0"/>
            <a:ext cx="12191695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103628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800" b="1">
                <a:solidFill>
                  <a:srgbClr val="FFFFFF"/>
                </a:solidFill>
                <a:latin typeface="Calibri"/>
              </a:defRPr>
            </a:pPr>
            <a:r>
              <a:t>Безопасността на децата е отговорност на всички!</a:t>
            </a:r>
          </a:p>
          <a:p>
            <a:r>
              <a:t/>
            </a:r>
            <a:br/>
            <a:r>
              <a:t>Спазвайте правилата, бъдете внимателни и пазете живота на най-малките участници в движението.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994</Words>
  <Application>Microsoft Office PowerPoint</Application>
  <PresentationFormat>Widescreen</PresentationFormat>
  <Paragraphs>65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Добромир Василев Добрев</cp:lastModifiedBy>
  <cp:revision>6</cp:revision>
  <dcterms:created xsi:type="dcterms:W3CDTF">2013-01-27T09:14:16Z</dcterms:created>
  <dcterms:modified xsi:type="dcterms:W3CDTF">2026-09-14T11:51:41Z</dcterms:modified>
  <cp:category/>
</cp:coreProperties>
</file>